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0" r:id="rId2"/>
    <p:sldId id="256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81" r:id="rId11"/>
    <p:sldId id="270" r:id="rId12"/>
    <p:sldId id="271" r:id="rId13"/>
    <p:sldId id="258" r:id="rId14"/>
    <p:sldId id="282" r:id="rId15"/>
    <p:sldId id="285" r:id="rId16"/>
    <p:sldId id="312" r:id="rId17"/>
    <p:sldId id="286" r:id="rId18"/>
    <p:sldId id="313" r:id="rId19"/>
    <p:sldId id="287" r:id="rId20"/>
    <p:sldId id="288" r:id="rId21"/>
    <p:sldId id="283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11" r:id="rId38"/>
    <p:sldId id="308" r:id="rId39"/>
    <p:sldId id="309" r:id="rId40"/>
    <p:sldId id="310" r:id="rId41"/>
    <p:sldId id="261" r:id="rId42"/>
    <p:sldId id="298" r:id="rId43"/>
    <p:sldId id="26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598" autoAdjust="0"/>
    <p:restoredTop sz="94660"/>
  </p:normalViewPr>
  <p:slideViewPr>
    <p:cSldViewPr>
      <p:cViewPr varScale="1">
        <p:scale>
          <a:sx n="74" d="100"/>
          <a:sy n="74" d="100"/>
        </p:scale>
        <p:origin x="-37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11718-41D4-478F-B178-EFB24B313244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7E201-CFE0-4D5B-86D8-0ABD2318BFCD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2045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854B-A74D-411D-AAD3-A38C7B5BA990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146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AF836E-AA70-4E4A-BC51-35DA4B248E41}" type="slidenum">
              <a:rPr lang="en-GB" smtClean="0"/>
              <a:pPr/>
              <a:t>22</a:t>
            </a:fld>
            <a:endParaRPr lang="en-GB" dirty="0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dirty="0" smtClean="0"/>
              <a:t>Background picture from: </a:t>
            </a:r>
            <a:r>
              <a:rPr lang="en-GB" dirty="0" smtClean="0"/>
              <a:t>www.rovisys.com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A9EE2B-E1A2-407C-BD12-E2FEF4182450}" type="slidenum">
              <a:rPr lang="en-GB" smtClean="0"/>
              <a:pPr/>
              <a:t>23</a:t>
            </a:fld>
            <a:endParaRPr lang="en-GB" dirty="0" smtClean="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dirty="0" smtClean="0"/>
              <a:t>Background picture from: </a:t>
            </a:r>
            <a:r>
              <a:rPr lang="en-GB" dirty="0" smtClean="0"/>
              <a:t>www.rovisys.com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142591-2957-43C4-8E4D-18F409208538}" type="slidenum">
              <a:rPr lang="en-GB" smtClean="0"/>
              <a:pPr/>
              <a:t>24</a:t>
            </a:fld>
            <a:endParaRPr lang="en-GB" dirty="0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dirty="0" smtClean="0"/>
              <a:t>Photo by: Unknown</a:t>
            </a:r>
            <a:endParaRPr lang="en-GB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929E63-8A4E-4854-876C-D6942BEBE00F}" type="slidenum">
              <a:rPr lang="en-GB" smtClean="0"/>
              <a:pPr/>
              <a:t>25</a:t>
            </a:fld>
            <a:endParaRPr lang="en-GB" dirty="0" smtClean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dirty="0" smtClean="0"/>
              <a:t>Art by: Unknown</a:t>
            </a:r>
            <a:endParaRPr lang="en-GB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854B-A74D-411D-AAD3-A38C7B5BA990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5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854B-A74D-411D-AAD3-A38C7B5BA990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68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854B-A74D-411D-AAD3-A38C7B5BA990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42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854B-A74D-411D-AAD3-A38C7B5BA990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786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854B-A74D-411D-AAD3-A38C7B5BA990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1816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854B-A74D-411D-AAD3-A38C7B5BA99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2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854B-A74D-411D-AAD3-A38C7B5BA990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361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0854B-A74D-411D-AAD3-A38C7B5BA990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72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89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775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03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I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3AB113A-B827-4578-94E6-C2F08AB8F0C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5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80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533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58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6934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8657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06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2551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947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1B3A2-7B66-46BF-8738-01E513E0703E}" type="datetimeFigureOut">
              <a:rPr lang="en-IE" smtClean="0"/>
              <a:t>07/12/2010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04FB7-50FF-4A20-86C7-460723BDD219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3840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Kieran\Desktop\34435_453547252296_707407296_5436107_662577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90" y="3091571"/>
            <a:ext cx="3530695" cy="242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Kieran\Desktop\73882_120624147998799_100001536434277_127689_6913798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35" y="260647"/>
            <a:ext cx="3545867" cy="26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Kieran\Desktop\61903_10150272607935381_547950380_14719996_4466369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89" y="260647"/>
            <a:ext cx="3530696" cy="26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35" y="3091571"/>
            <a:ext cx="3530696" cy="24273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0487" y="1230715"/>
            <a:ext cx="2990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 smtClean="0"/>
              <a:t>Mark </a:t>
            </a:r>
            <a:r>
              <a:rPr lang="en-IE" sz="4000" dirty="0" smtClean="0"/>
              <a:t>Scanlan</a:t>
            </a:r>
            <a:endParaRPr lang="en-IE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077218" y="1230715"/>
            <a:ext cx="2707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 smtClean="0"/>
              <a:t>Kevin Roche</a:t>
            </a:r>
            <a:endParaRPr lang="en-IE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232231" y="3951304"/>
            <a:ext cx="2958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 smtClean="0"/>
              <a:t>Kieran Hogan</a:t>
            </a:r>
            <a:endParaRPr lang="en-IE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5522437" y="3643527"/>
            <a:ext cx="21000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 smtClean="0"/>
              <a:t>Andrew </a:t>
            </a:r>
          </a:p>
          <a:p>
            <a:r>
              <a:rPr lang="en-IE" sz="4000" dirty="0" smtClean="0"/>
              <a:t>Hamilton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20919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2"/>
      <p:bldP spid="8" grpId="0"/>
      <p:bldP spid="8" grpId="1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260648"/>
            <a:ext cx="6707088" cy="1143000"/>
          </a:xfrm>
        </p:spPr>
        <p:txBody>
          <a:bodyPr/>
          <a:lstStyle/>
          <a:p>
            <a:r>
              <a:rPr lang="en-IE" dirty="0" smtClean="0"/>
              <a:t>Green Building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2051" name="Picture 3" descr="C:\Users\Kieran\Desktop\greenbuilding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1" y="1628800"/>
            <a:ext cx="3429001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ieran\Desktop\g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20688"/>
            <a:ext cx="3602037" cy="353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47864" y="4365104"/>
            <a:ext cx="67070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 smtClean="0"/>
              <a:t>Temple Bar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1312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Women in </a:t>
            </a:r>
            <a:r>
              <a:rPr lang="en-GB" dirty="0" smtClean="0"/>
              <a:t>Engineering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3600" dirty="0" smtClean="0"/>
          </a:p>
          <a:p>
            <a:r>
              <a:rPr lang="en-GB" sz="3600" dirty="0" smtClean="0"/>
              <a:t>In 2001 only 11% of the </a:t>
            </a:r>
            <a:r>
              <a:rPr lang="en-GB" sz="3600" dirty="0" smtClean="0"/>
              <a:t>Engineering </a:t>
            </a:r>
            <a:r>
              <a:rPr lang="en-GB" sz="3600" dirty="0" smtClean="0"/>
              <a:t>workforce were women</a:t>
            </a:r>
          </a:p>
          <a:p>
            <a:pPr marL="0" indent="0">
              <a:buNone/>
            </a:pPr>
            <a:endParaRPr lang="en-GB" sz="3600" dirty="0"/>
          </a:p>
          <a:p>
            <a:r>
              <a:rPr lang="en-GB" sz="3600" dirty="0" smtClean="0"/>
              <a:t>Waves</a:t>
            </a:r>
          </a:p>
          <a:p>
            <a:endParaRPr lang="en-GB" sz="3600" dirty="0"/>
          </a:p>
        </p:txBody>
      </p:sp>
      <p:pic>
        <p:nvPicPr>
          <p:cNvPr id="13314" name="Picture 2" descr="C:\Users\Kieran\Desktop\female-engineer-201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79456"/>
            <a:ext cx="2232248" cy="333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93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860816"/>
          </a:xfrm>
        </p:spPr>
        <p:txBody>
          <a:bodyPr>
            <a:normAutofit/>
          </a:bodyPr>
          <a:lstStyle/>
          <a:p>
            <a:r>
              <a:rPr lang="en-GB" dirty="0"/>
              <a:t>Role </a:t>
            </a:r>
            <a:r>
              <a:rPr lang="en-GB" dirty="0" smtClean="0"/>
              <a:t>Model </a:t>
            </a:r>
            <a:r>
              <a:rPr lang="en-GB" dirty="0"/>
              <a:t>D</a:t>
            </a:r>
            <a:r>
              <a:rPr lang="en-GB" dirty="0" smtClean="0"/>
              <a:t>ay 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19256" cy="3903712"/>
          </a:xfrm>
        </p:spPr>
        <p:txBody>
          <a:bodyPr/>
          <a:lstStyle/>
          <a:p>
            <a:r>
              <a:rPr lang="en-GB" dirty="0" smtClean="0"/>
              <a:t>Presentations by graduates and leading figures</a:t>
            </a:r>
          </a:p>
          <a:p>
            <a:endParaRPr lang="en-GB" dirty="0"/>
          </a:p>
          <a:p>
            <a:r>
              <a:rPr lang="en-GB" dirty="0" smtClean="0"/>
              <a:t>First hand experience </a:t>
            </a:r>
          </a:p>
          <a:p>
            <a:endParaRPr lang="en-GB" dirty="0"/>
          </a:p>
          <a:p>
            <a:r>
              <a:rPr lang="en-GB" dirty="0" smtClean="0"/>
              <a:t>Jacob </a:t>
            </a:r>
            <a:r>
              <a:rPr lang="en-GB" dirty="0" smtClean="0"/>
              <a:t>Engineering</a:t>
            </a:r>
            <a:r>
              <a:rPr lang="en-GB" dirty="0" smtClean="0"/>
              <a:t>, Vodafone, STEPS </a:t>
            </a:r>
            <a:r>
              <a:rPr lang="en-GB" dirty="0" smtClean="0"/>
              <a:t>Engineers </a:t>
            </a:r>
            <a:r>
              <a:rPr lang="en-GB" dirty="0" smtClean="0"/>
              <a:t>Ireland, Irish Industrial </a:t>
            </a:r>
            <a:r>
              <a:rPr lang="en-GB" dirty="0" smtClean="0"/>
              <a:t>Explosives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28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800" dirty="0" smtClean="0"/>
              <a:t>Courses In DIT</a:t>
            </a:r>
            <a:endParaRPr lang="en-I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4000" dirty="0" smtClean="0"/>
              <a:t>DITs Engineering Faculty</a:t>
            </a:r>
          </a:p>
          <a:p>
            <a:pPr lvl="1">
              <a:lnSpc>
                <a:spcPct val="150000"/>
              </a:lnSpc>
            </a:pPr>
            <a:r>
              <a:rPr lang="en-IE" sz="3600" dirty="0" smtClean="0"/>
              <a:t>Bolton </a:t>
            </a:r>
            <a:r>
              <a:rPr lang="en-IE" sz="3600" dirty="0" smtClean="0"/>
              <a:t>Street</a:t>
            </a:r>
            <a:endParaRPr lang="en-IE" sz="3600" dirty="0"/>
          </a:p>
          <a:p>
            <a:pPr lvl="1">
              <a:lnSpc>
                <a:spcPct val="150000"/>
              </a:lnSpc>
            </a:pPr>
            <a:r>
              <a:rPr lang="en-IE" sz="4000" dirty="0" smtClean="0"/>
              <a:t>Kevin Street</a:t>
            </a:r>
            <a:endParaRPr lang="en-IE" sz="4000" dirty="0" smtClean="0"/>
          </a:p>
        </p:txBody>
      </p:sp>
      <p:pic>
        <p:nvPicPr>
          <p:cNvPr id="4098" name="Picture 2" descr="C:\Users\Kieran\Desktop\DIT_Faculty_of_Scien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98" y="2595575"/>
            <a:ext cx="3516388" cy="263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ieran\Desktop\570983_5d1e7ac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95575"/>
            <a:ext cx="3528392" cy="26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61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Undergraduate Programmes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r>
              <a:rPr lang="en-IE" sz="3600" dirty="0" smtClean="0"/>
              <a:t>Honours Degree</a:t>
            </a:r>
          </a:p>
          <a:p>
            <a:pPr lvl="1">
              <a:buFont typeface="Arial" pitchFamily="34" charset="0"/>
              <a:buChar char="•"/>
            </a:pPr>
            <a:endParaRPr lang="en-IE" sz="3600" dirty="0" smtClean="0"/>
          </a:p>
          <a:p>
            <a:pPr lvl="1">
              <a:buFont typeface="Arial" pitchFamily="34" charset="0"/>
              <a:buChar char="•"/>
            </a:pPr>
            <a:r>
              <a:rPr lang="en-IE" sz="3600" dirty="0" smtClean="0"/>
              <a:t>Ordinary Degree</a:t>
            </a:r>
          </a:p>
          <a:p>
            <a:pPr lvl="1">
              <a:buFont typeface="Arial" pitchFamily="34" charset="0"/>
              <a:buChar char="•"/>
            </a:pPr>
            <a:endParaRPr lang="en-IE" sz="3600" dirty="0" smtClean="0"/>
          </a:p>
          <a:p>
            <a:pPr lvl="1">
              <a:buFont typeface="Arial" pitchFamily="34" charset="0"/>
              <a:buChar char="•"/>
            </a:pPr>
            <a:r>
              <a:rPr lang="en-IE" sz="3600" dirty="0" smtClean="0"/>
              <a:t>Higher Certificate</a:t>
            </a:r>
          </a:p>
          <a:p>
            <a:endParaRPr lang="en-IE" sz="3600" dirty="0"/>
          </a:p>
        </p:txBody>
      </p:sp>
      <p:pic>
        <p:nvPicPr>
          <p:cNvPr id="5122" name="Picture 2" descr="C:\Users\Kieran\Desktop\mbadeg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132856"/>
            <a:ext cx="3044329" cy="228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1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Honours </a:t>
            </a:r>
            <a:r>
              <a:rPr lang="en-IE" dirty="0" smtClean="0"/>
              <a:t>Degrees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IE" dirty="0" smtClean="0"/>
              <a:t>Building Services Engineering</a:t>
            </a:r>
          </a:p>
          <a:p>
            <a:pPr algn="just"/>
            <a:endParaRPr lang="en-IE" dirty="0" smtClean="0"/>
          </a:p>
          <a:p>
            <a:pPr algn="just"/>
            <a:r>
              <a:rPr lang="en-IE" dirty="0" smtClean="0"/>
              <a:t>Civil Engineering</a:t>
            </a:r>
          </a:p>
          <a:p>
            <a:pPr algn="just"/>
            <a:endParaRPr lang="en-IE" dirty="0" smtClean="0"/>
          </a:p>
          <a:p>
            <a:pPr algn="just"/>
            <a:r>
              <a:rPr lang="en-IE" dirty="0" smtClean="0"/>
              <a:t>Computer and Communications Engineering </a:t>
            </a:r>
          </a:p>
          <a:p>
            <a:pPr algn="just"/>
            <a:endParaRPr lang="en-IE" dirty="0" smtClean="0"/>
          </a:p>
          <a:p>
            <a:pPr algn="just"/>
            <a:r>
              <a:rPr lang="en-IE" dirty="0" smtClean="0"/>
              <a:t>Electrical  / Electronic Engineering</a:t>
            </a:r>
          </a:p>
          <a:p>
            <a:pPr algn="just"/>
            <a:endParaRPr lang="en-IE" sz="2400" dirty="0"/>
          </a:p>
        </p:txBody>
      </p:sp>
      <p:pic>
        <p:nvPicPr>
          <p:cNvPr id="6146" name="Picture 2" descr="C:\Users\Kieran\Desktop\1279025130_careers-in-civil-engineer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26279"/>
            <a:ext cx="2232248" cy="229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82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4525963"/>
          </a:xfrm>
        </p:spPr>
        <p:txBody>
          <a:bodyPr/>
          <a:lstStyle/>
          <a:p>
            <a:pPr algn="just"/>
            <a:r>
              <a:rPr lang="en-IE" dirty="0"/>
              <a:t>Common </a:t>
            </a:r>
            <a:endParaRPr lang="en-IE" dirty="0" smtClean="0"/>
          </a:p>
          <a:p>
            <a:pPr algn="just"/>
            <a:endParaRPr lang="en-IE" dirty="0" smtClean="0"/>
          </a:p>
          <a:p>
            <a:pPr algn="just"/>
            <a:r>
              <a:rPr lang="en-IE" dirty="0" smtClean="0"/>
              <a:t>Manufacturing </a:t>
            </a:r>
            <a:r>
              <a:rPr lang="en-IE" dirty="0"/>
              <a:t>and </a:t>
            </a:r>
            <a:r>
              <a:rPr lang="en-IE" dirty="0" smtClean="0"/>
              <a:t>Design </a:t>
            </a:r>
          </a:p>
          <a:p>
            <a:pPr algn="just"/>
            <a:endParaRPr lang="en-IE" dirty="0"/>
          </a:p>
          <a:p>
            <a:pPr algn="just"/>
            <a:r>
              <a:rPr lang="en-IE" dirty="0" smtClean="0"/>
              <a:t>Mechanical</a:t>
            </a:r>
          </a:p>
          <a:p>
            <a:pPr algn="just"/>
            <a:endParaRPr lang="en-IE" dirty="0"/>
          </a:p>
          <a:p>
            <a:pPr algn="just"/>
            <a:r>
              <a:rPr lang="en-IE" dirty="0" smtClean="0"/>
              <a:t>Structural</a:t>
            </a:r>
            <a:endParaRPr lang="en-IE" dirty="0"/>
          </a:p>
          <a:p>
            <a:endParaRPr lang="en-IE" dirty="0"/>
          </a:p>
        </p:txBody>
      </p:sp>
      <p:pic>
        <p:nvPicPr>
          <p:cNvPr id="7170" name="Picture 2" descr="C:\Users\Kieran\Desktop\MechanicalEngineering_600x4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76" y="980728"/>
            <a:ext cx="206933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Kieran\Desktop\26184276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98" y="3429000"/>
            <a:ext cx="2223389" cy="166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7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Ordinary Degrees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IE" dirty="0" smtClean="0"/>
              <a:t>Automation</a:t>
            </a:r>
          </a:p>
          <a:p>
            <a:endParaRPr lang="en-IE" dirty="0" smtClean="0"/>
          </a:p>
          <a:p>
            <a:r>
              <a:rPr lang="en-IE" dirty="0" smtClean="0"/>
              <a:t>Building </a:t>
            </a:r>
            <a:r>
              <a:rPr lang="en-IE" dirty="0" smtClean="0"/>
              <a:t>Services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Civil</a:t>
            </a:r>
          </a:p>
          <a:p>
            <a:endParaRPr lang="en-IE" dirty="0" smtClean="0"/>
          </a:p>
          <a:p>
            <a:r>
              <a:rPr lang="en-IE" dirty="0" smtClean="0"/>
              <a:t>Electrical </a:t>
            </a:r>
            <a:r>
              <a:rPr lang="en-IE" dirty="0" smtClean="0"/>
              <a:t>and </a:t>
            </a:r>
            <a:r>
              <a:rPr lang="en-IE" dirty="0" smtClean="0"/>
              <a:t>Control</a:t>
            </a:r>
            <a:endParaRPr lang="en-IE" dirty="0" smtClean="0"/>
          </a:p>
        </p:txBody>
      </p:sp>
      <p:pic>
        <p:nvPicPr>
          <p:cNvPr id="8194" name="Picture 2" descr="C:\Users\Kieran\Desktop\contr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00808"/>
            <a:ext cx="4073574" cy="301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r>
              <a:rPr lang="en-IE" dirty="0"/>
              <a:t>Electrical </a:t>
            </a:r>
            <a:r>
              <a:rPr lang="en-IE" dirty="0" smtClean="0"/>
              <a:t>Services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Mechanical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Electronics and Communications</a:t>
            </a:r>
          </a:p>
          <a:p>
            <a:endParaRPr lang="en-IE" dirty="0"/>
          </a:p>
        </p:txBody>
      </p:sp>
      <p:pic>
        <p:nvPicPr>
          <p:cNvPr id="10243" name="Picture 3" descr="C:\Users\Kieran\Desktop\00011ce1-3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908720"/>
            <a:ext cx="29908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Higher Certificates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Preliminary </a:t>
            </a:r>
            <a:r>
              <a:rPr lang="en-IE" dirty="0" smtClean="0"/>
              <a:t>Engineering</a:t>
            </a:r>
          </a:p>
          <a:p>
            <a:endParaRPr lang="en-IE" dirty="0"/>
          </a:p>
          <a:p>
            <a:r>
              <a:rPr lang="en-IE" dirty="0" smtClean="0"/>
              <a:t>Level 6 Entrance</a:t>
            </a:r>
            <a:endParaRPr lang="en-IE" dirty="0"/>
          </a:p>
        </p:txBody>
      </p:sp>
      <p:pic>
        <p:nvPicPr>
          <p:cNvPr id="9218" name="Picture 2" descr="C:\Users\Kieran\Desktop\Engineer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477827"/>
            <a:ext cx="2320528" cy="133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04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IT Engineer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1720" y="836712"/>
            <a:ext cx="5105413" cy="3733333"/>
          </a:xfrm>
          <a:prstGeom prst="rect">
            <a:avLst/>
          </a:prstGeom>
          <a:ln cmpd="sng">
            <a:solidFill>
              <a:schemeClr val="bg1">
                <a:alpha val="64000"/>
              </a:schemeClr>
            </a:solidFill>
          </a:ln>
          <a:effectLst>
            <a:glow rad="139700">
              <a:schemeClr val="tx1">
                <a:lumMod val="8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236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Progression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r>
              <a:rPr lang="en-IE" dirty="0" smtClean="0"/>
              <a:t>Level 7 -&gt; Level </a:t>
            </a:r>
            <a:r>
              <a:rPr lang="en-IE" dirty="0" smtClean="0"/>
              <a:t>8</a:t>
            </a:r>
          </a:p>
          <a:p>
            <a:endParaRPr lang="en-IE" dirty="0" smtClean="0"/>
          </a:p>
          <a:p>
            <a:r>
              <a:rPr lang="en-IE" dirty="0" smtClean="0"/>
              <a:t>Level 8 </a:t>
            </a:r>
            <a:r>
              <a:rPr lang="en-IE" dirty="0" smtClean="0"/>
              <a:t>-&gt; Level 9 (Masters)</a:t>
            </a:r>
          </a:p>
          <a:p>
            <a:endParaRPr lang="en-IE" dirty="0" smtClean="0"/>
          </a:p>
          <a:p>
            <a:r>
              <a:rPr lang="en-IE" dirty="0" smtClean="0"/>
              <a:t>Level 9 -&gt; Level 10 (PHD)</a:t>
            </a:r>
          </a:p>
          <a:p>
            <a:endParaRPr lang="en-IE" dirty="0" smtClean="0"/>
          </a:p>
          <a:p>
            <a:r>
              <a:rPr lang="en-IE" dirty="0" smtClean="0"/>
              <a:t>Level 6 </a:t>
            </a:r>
            <a:r>
              <a:rPr lang="en-IE" dirty="0" smtClean="0"/>
              <a:t>(back door route)</a:t>
            </a:r>
          </a:p>
        </p:txBody>
      </p:sp>
    </p:spTree>
    <p:extLst>
      <p:ext uri="{BB962C8B-B14F-4D97-AF65-F5344CB8AC3E}">
        <p14:creationId xmlns:p14="http://schemas.microsoft.com/office/powerpoint/2010/main" val="30673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Subjects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Mathematics</a:t>
            </a:r>
          </a:p>
          <a:p>
            <a:endParaRPr lang="en-IE" dirty="0" smtClean="0"/>
          </a:p>
          <a:p>
            <a:r>
              <a:rPr lang="en-IE" dirty="0" smtClean="0"/>
              <a:t>Physics</a:t>
            </a:r>
          </a:p>
          <a:p>
            <a:endParaRPr lang="en-IE" dirty="0" smtClean="0"/>
          </a:p>
          <a:p>
            <a:r>
              <a:rPr lang="en-IE" dirty="0" smtClean="0"/>
              <a:t>Others include </a:t>
            </a:r>
            <a:r>
              <a:rPr lang="en-IE" dirty="0" smtClean="0"/>
              <a:t>Mechanics</a:t>
            </a:r>
            <a:r>
              <a:rPr lang="en-IE" dirty="0" smtClean="0"/>
              <a:t>, </a:t>
            </a:r>
            <a:r>
              <a:rPr lang="en-IE" dirty="0" smtClean="0"/>
              <a:t>Chemistry</a:t>
            </a:r>
            <a:r>
              <a:rPr lang="en-IE" dirty="0"/>
              <a:t> </a:t>
            </a:r>
            <a:r>
              <a:rPr lang="en-IE" dirty="0" smtClean="0"/>
              <a:t>etc…</a:t>
            </a:r>
            <a:endParaRPr lang="en-IE" dirty="0"/>
          </a:p>
        </p:txBody>
      </p:sp>
      <p:pic>
        <p:nvPicPr>
          <p:cNvPr id="11266" name="Picture 2" descr="C:\Users\Kieran\Desktop\book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28800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38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Rectangle 15"/>
          <p:cNvSpPr>
            <a:spLocks noGrp="1" noRot="1" noChangeArrowheads="1"/>
          </p:cNvSpPr>
          <p:nvPr>
            <p:ph idx="1"/>
          </p:nvPr>
        </p:nvSpPr>
        <p:spPr>
          <a:xfrm>
            <a:off x="179388" y="981075"/>
            <a:ext cx="8229600" cy="4389438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Electrical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Services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Engineering</a:t>
            </a:r>
          </a:p>
        </p:txBody>
      </p:sp>
      <p:pic>
        <p:nvPicPr>
          <p:cNvPr id="3075" name="Picture 4" descr="electrical-services"/>
          <p:cNvPicPr>
            <a:picLocks noChangeAspect="1" noChangeArrowheads="1"/>
          </p:cNvPicPr>
          <p:nvPr/>
        </p:nvPicPr>
        <p:blipFill>
          <a:blip r:embed="rId3" cstate="print">
            <a:lum contrast="-10000"/>
          </a:blip>
          <a:srcRect/>
          <a:stretch>
            <a:fillRect/>
          </a:stretch>
        </p:blipFill>
        <p:spPr bwMode="auto">
          <a:xfrm>
            <a:off x="5364088" y="364637"/>
            <a:ext cx="3275856" cy="331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98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Rectangle 15"/>
          <p:cNvSpPr>
            <a:spLocks noGrp="1" noRot="1" noChangeArrowheads="1"/>
          </p:cNvSpPr>
          <p:nvPr>
            <p:ph idx="1"/>
          </p:nvPr>
        </p:nvSpPr>
        <p:spPr>
          <a:xfrm>
            <a:off x="251520" y="692696"/>
            <a:ext cx="5976937" cy="5030787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Lighting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General Services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Fire and Safety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Communication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7403" y="404664"/>
            <a:ext cx="1296597" cy="13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0556" y="2996952"/>
            <a:ext cx="129344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 r="49413"/>
          <a:stretch>
            <a:fillRect/>
          </a:stretch>
        </p:blipFill>
        <p:spPr bwMode="auto">
          <a:xfrm>
            <a:off x="7855531" y="1700808"/>
            <a:ext cx="1288469" cy="1295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56389" y="4365104"/>
            <a:ext cx="1287611" cy="1287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199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 descr="electricity-meter-picture"/>
          <p:cNvPicPr>
            <a:picLocks noChangeAspect="1" noChangeArrowheads="1"/>
          </p:cNvPicPr>
          <p:nvPr/>
        </p:nvPicPr>
        <p:blipFill>
          <a:blip r:embed="rId3" cstate="print">
            <a:lum bright="-36000" contrast="-60000"/>
          </a:blip>
          <a:srcRect/>
          <a:stretch>
            <a:fillRect/>
          </a:stretch>
        </p:blipFill>
        <p:spPr bwMode="auto">
          <a:xfrm>
            <a:off x="5267655" y="2708920"/>
            <a:ext cx="3876345" cy="29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323850" y="836613"/>
            <a:ext cx="6913563" cy="258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IE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HOW WE CAN ALL SAVE A BIT OF MONEY…</a:t>
            </a:r>
            <a:endParaRPr lang="en-GB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Energy Rat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3" y="2276872"/>
            <a:ext cx="8210547" cy="33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 Box 6"/>
          <p:cNvSpPr txBox="1">
            <a:spLocks noChangeArrowheads="1"/>
          </p:cNvSpPr>
          <p:nvPr/>
        </p:nvSpPr>
        <p:spPr bwMode="auto">
          <a:xfrm>
            <a:off x="1295400" y="1124744"/>
            <a:ext cx="7848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5400" b="1" dirty="0">
                <a:solidFill>
                  <a:srgbClr val="00CC00"/>
                </a:solidFill>
                <a:latin typeface="Arial" charset="0"/>
              </a:rPr>
              <a:t>…</a:t>
            </a:r>
            <a:r>
              <a:rPr lang="en-IE" sz="5400" b="1" dirty="0">
                <a:solidFill>
                  <a:srgbClr val="33CC33"/>
                </a:solidFill>
                <a:latin typeface="Arial" charset="0"/>
              </a:rPr>
              <a:t>an</a:t>
            </a:r>
            <a:r>
              <a:rPr lang="en-IE" sz="5400" b="1" dirty="0">
                <a:solidFill>
                  <a:srgbClr val="66FF33"/>
                </a:solidFill>
                <a:latin typeface="Arial" charset="0"/>
              </a:rPr>
              <a:t>d</a:t>
            </a:r>
            <a:r>
              <a:rPr lang="en-IE" sz="5400" b="1" dirty="0">
                <a:solidFill>
                  <a:srgbClr val="00CC00"/>
                </a:solidFill>
                <a:latin typeface="Arial" charset="0"/>
              </a:rPr>
              <a:t> </a:t>
            </a:r>
            <a:r>
              <a:rPr lang="en-IE" sz="5400" b="1" dirty="0">
                <a:solidFill>
                  <a:srgbClr val="66FF33"/>
                </a:solidFill>
                <a:latin typeface="Arial" charset="0"/>
              </a:rPr>
              <a:t>th</a:t>
            </a:r>
            <a:r>
              <a:rPr lang="en-IE" sz="5400" b="1" dirty="0">
                <a:solidFill>
                  <a:srgbClr val="FFFF00"/>
                </a:solidFill>
                <a:latin typeface="Arial" charset="0"/>
              </a:rPr>
              <a:t>e</a:t>
            </a:r>
            <a:r>
              <a:rPr lang="en-IE" sz="5400" b="1" dirty="0">
                <a:solidFill>
                  <a:srgbClr val="00CC00"/>
                </a:solidFill>
                <a:latin typeface="Arial" charset="0"/>
              </a:rPr>
              <a:t> </a:t>
            </a:r>
            <a:r>
              <a:rPr lang="en-IE" sz="5400" b="1" dirty="0" smtClean="0">
                <a:solidFill>
                  <a:srgbClr val="FFFF00"/>
                </a:solidFill>
                <a:latin typeface="Arial" charset="0"/>
              </a:rPr>
              <a:t>pla</a:t>
            </a:r>
            <a:r>
              <a:rPr lang="en-IE" sz="5400" b="1" dirty="0" smtClean="0">
                <a:solidFill>
                  <a:srgbClr val="FF9900"/>
                </a:solidFill>
                <a:latin typeface="Arial" charset="0"/>
              </a:rPr>
              <a:t>ne</a:t>
            </a:r>
            <a:r>
              <a:rPr lang="en-IE" sz="5400" b="1" dirty="0" smtClean="0">
                <a:solidFill>
                  <a:srgbClr val="FF3300"/>
                </a:solidFill>
                <a:latin typeface="Arial" charset="0"/>
              </a:rPr>
              <a:t>t</a:t>
            </a:r>
            <a:r>
              <a:rPr lang="en-IE" sz="5400" b="1" dirty="0">
                <a:solidFill>
                  <a:srgbClr val="FF3300"/>
                </a:solidFill>
                <a:latin typeface="Arial" charset="0"/>
              </a:rPr>
              <a:t>...</a:t>
            </a:r>
            <a:endParaRPr lang="en-GB" sz="5400" b="1" dirty="0">
              <a:solidFill>
                <a:srgbClr val="00CC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8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sp>
        <p:nvSpPr>
          <p:cNvPr id="717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sp>
        <p:nvSpPr>
          <p:cNvPr id="7172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sp>
        <p:nvSpPr>
          <p:cNvPr id="7173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pic>
        <p:nvPicPr>
          <p:cNvPr id="7174" name="Picture 1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10668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5" name="Rectangle 17"/>
          <p:cNvSpPr>
            <a:spLocks noChangeArrowheads="1"/>
          </p:cNvSpPr>
          <p:nvPr/>
        </p:nvSpPr>
        <p:spPr bwMode="auto">
          <a:xfrm>
            <a:off x="0" y="11525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dirty="0"/>
          </a:p>
        </p:txBody>
      </p:sp>
      <p:sp>
        <p:nvSpPr>
          <p:cNvPr id="7176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pic>
        <p:nvPicPr>
          <p:cNvPr id="7177" name="Picture 18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10668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2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10668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9" name="Rectangle 2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pic>
        <p:nvPicPr>
          <p:cNvPr id="7180" name="Picture 2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10668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1" name="Rectangle 2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sp>
        <p:nvSpPr>
          <p:cNvPr id="7182" name="Rectangle 3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pic>
        <p:nvPicPr>
          <p:cNvPr id="7183" name="Picture 3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10668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4" name="Rectangle 32"/>
          <p:cNvSpPr>
            <a:spLocks noChangeArrowheads="1"/>
          </p:cNvSpPr>
          <p:nvPr/>
        </p:nvSpPr>
        <p:spPr bwMode="auto">
          <a:xfrm>
            <a:off x="0" y="11525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dirty="0"/>
          </a:p>
        </p:txBody>
      </p:sp>
      <p:sp>
        <p:nvSpPr>
          <p:cNvPr id="7185" name="Rectangle 3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sp>
        <p:nvSpPr>
          <p:cNvPr id="7186" name="Rectangle 38"/>
          <p:cNvSpPr>
            <a:spLocks noChangeArrowheads="1"/>
          </p:cNvSpPr>
          <p:nvPr/>
        </p:nvSpPr>
        <p:spPr bwMode="auto">
          <a:xfrm>
            <a:off x="0" y="11969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dirty="0"/>
          </a:p>
        </p:txBody>
      </p:sp>
      <p:sp>
        <p:nvSpPr>
          <p:cNvPr id="7187" name="Rectangle 4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sp>
        <p:nvSpPr>
          <p:cNvPr id="7188" name="Rectangle 4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pic>
        <p:nvPicPr>
          <p:cNvPr id="7189" name="Picture 4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1289829">
            <a:off x="5357703" y="2964202"/>
            <a:ext cx="248602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Rectangle 4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pic>
        <p:nvPicPr>
          <p:cNvPr id="7191" name="Picture 4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471165">
            <a:off x="883114" y="4118229"/>
            <a:ext cx="3838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2" name="Rectangle 5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sp>
        <p:nvSpPr>
          <p:cNvPr id="7193" name="Rectangle 53"/>
          <p:cNvSpPr>
            <a:spLocks noChangeArrowheads="1"/>
          </p:cNvSpPr>
          <p:nvPr/>
        </p:nvSpPr>
        <p:spPr bwMode="auto">
          <a:xfrm>
            <a:off x="0" y="1581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dirty="0"/>
          </a:p>
        </p:txBody>
      </p:sp>
      <p:sp>
        <p:nvSpPr>
          <p:cNvPr id="7194" name="Rectangle 3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sp>
        <p:nvSpPr>
          <p:cNvPr id="7195" name="Rectangle 32"/>
          <p:cNvSpPr>
            <a:spLocks noChangeArrowheads="1"/>
          </p:cNvSpPr>
          <p:nvPr/>
        </p:nvSpPr>
        <p:spPr bwMode="auto">
          <a:xfrm>
            <a:off x="0" y="1314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dirty="0"/>
          </a:p>
        </p:txBody>
      </p:sp>
      <p:sp>
        <p:nvSpPr>
          <p:cNvPr id="7196" name="Rectangle 3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pic>
        <p:nvPicPr>
          <p:cNvPr id="7197" name="Picture 3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2026702">
            <a:off x="5776756" y="1388892"/>
            <a:ext cx="2052637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8" name="Rectangle 35"/>
          <p:cNvSpPr>
            <a:spLocks noChangeArrowheads="1"/>
          </p:cNvSpPr>
          <p:nvPr/>
        </p:nvSpPr>
        <p:spPr bwMode="auto">
          <a:xfrm>
            <a:off x="0" y="3409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dirty="0"/>
          </a:p>
        </p:txBody>
      </p:sp>
      <p:sp>
        <p:nvSpPr>
          <p:cNvPr id="7199" name="Rectangle 3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sp>
        <p:nvSpPr>
          <p:cNvPr id="7200" name="Rectangle 38"/>
          <p:cNvSpPr>
            <a:spLocks noChangeArrowheads="1"/>
          </p:cNvSpPr>
          <p:nvPr/>
        </p:nvSpPr>
        <p:spPr bwMode="auto">
          <a:xfrm>
            <a:off x="0" y="2676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dirty="0"/>
          </a:p>
        </p:txBody>
      </p:sp>
      <p:sp>
        <p:nvSpPr>
          <p:cNvPr id="7201" name="Rectangle 4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pic>
        <p:nvPicPr>
          <p:cNvPr id="7202" name="Picture 3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67627" y="2586347"/>
            <a:ext cx="37211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03" name="Rectangle 41"/>
          <p:cNvSpPr>
            <a:spLocks noChangeArrowheads="1"/>
          </p:cNvSpPr>
          <p:nvPr/>
        </p:nvSpPr>
        <p:spPr bwMode="auto">
          <a:xfrm>
            <a:off x="0" y="1581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dirty="0"/>
          </a:p>
        </p:txBody>
      </p:sp>
      <p:sp>
        <p:nvSpPr>
          <p:cNvPr id="7204" name="Rectangle 4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E" dirty="0"/>
          </a:p>
        </p:txBody>
      </p:sp>
      <p:pic>
        <p:nvPicPr>
          <p:cNvPr id="7205" name="Picture 4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-334819">
            <a:off x="2474802" y="624061"/>
            <a:ext cx="31019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06" name="Rectangle 44"/>
          <p:cNvSpPr>
            <a:spLocks noChangeArrowheads="1"/>
          </p:cNvSpPr>
          <p:nvPr/>
        </p:nvSpPr>
        <p:spPr bwMode="auto">
          <a:xfrm>
            <a:off x="0" y="2952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5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AutoCAD</a:t>
            </a:r>
          </a:p>
        </p:txBody>
      </p:sp>
      <p:pic>
        <p:nvPicPr>
          <p:cNvPr id="4" name="Picture 3" descr="Room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916832"/>
            <a:ext cx="7650777" cy="263526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4453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512714"/>
          </a:xfrm>
        </p:spPr>
        <p:txBody>
          <a:bodyPr/>
          <a:lstStyle/>
          <a:p>
            <a:pPr algn="ctr">
              <a:defRPr/>
            </a:pPr>
            <a:r>
              <a:rPr lang="en-IE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 Progression:</a:t>
            </a:r>
            <a:endParaRPr lang="en-IE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3068960"/>
            <a:ext cx="5256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 smtClean="0"/>
              <a:t>    </a:t>
            </a:r>
            <a:r>
              <a:rPr lang="en-IE" sz="2000" b="1" dirty="0" smtClean="0"/>
              <a:t> OR</a:t>
            </a:r>
            <a:endParaRPr lang="en-IE" sz="2800" b="1" dirty="0" smtClean="0"/>
          </a:p>
          <a:p>
            <a:endParaRPr lang="en-IE" sz="2800" dirty="0" smtClean="0"/>
          </a:p>
          <a:p>
            <a:r>
              <a:rPr lang="en-IE" sz="2800" dirty="0" smtClean="0"/>
              <a:t>Energy Management  Level 8</a:t>
            </a:r>
            <a:endParaRPr lang="en-I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Electrical Engineering  Level 8</a:t>
            </a:r>
            <a:endParaRPr lang="en-IE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788024" y="393305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=&gt;  Level 9  =&gt; Level 10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9006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052513"/>
            <a:ext cx="7772400" cy="1470025"/>
          </a:xfrm>
        </p:spPr>
        <p:txBody>
          <a:bodyPr/>
          <a:lstStyle/>
          <a:p>
            <a:r>
              <a:rPr lang="en-IE" sz="4800" dirty="0">
                <a:solidFill>
                  <a:schemeClr val="bg1"/>
                </a:solidFill>
              </a:rPr>
              <a:t>D.I.T &amp; College Life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2565400"/>
            <a:ext cx="6400800" cy="1752600"/>
          </a:xfrm>
        </p:spPr>
        <p:txBody>
          <a:bodyPr/>
          <a:lstStyle/>
          <a:p>
            <a:r>
              <a:rPr lang="en-IE" sz="2400" dirty="0">
                <a:solidFill>
                  <a:schemeClr val="bg1"/>
                </a:solidFill>
              </a:rPr>
              <a:t>Presented By: Andrew Hamilton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141663"/>
            <a:ext cx="3273425" cy="23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</a:t>
            </a:r>
            <a:r>
              <a:rPr lang="en-GB" dirty="0" smtClean="0"/>
              <a:t>Are </a:t>
            </a:r>
            <a:r>
              <a:rPr lang="en-GB" dirty="0"/>
              <a:t>W</a:t>
            </a:r>
            <a:r>
              <a:rPr lang="en-GB" dirty="0" smtClean="0"/>
              <a:t>e </a:t>
            </a:r>
            <a:r>
              <a:rPr lang="en-GB" dirty="0"/>
              <a:t>H</a:t>
            </a:r>
            <a:r>
              <a:rPr lang="en-GB" dirty="0" smtClean="0"/>
              <a:t>ere?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3600" dirty="0" smtClean="0"/>
              <a:t>Engineering</a:t>
            </a:r>
          </a:p>
          <a:p>
            <a:endParaRPr lang="en-GB" sz="3600" dirty="0" smtClean="0"/>
          </a:p>
          <a:p>
            <a:endParaRPr lang="en-GB" sz="3600" dirty="0"/>
          </a:p>
          <a:p>
            <a:r>
              <a:rPr lang="en-GB" sz="3600" dirty="0" smtClean="0"/>
              <a:t>College life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887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Topics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D.I.T &amp; What it Offers</a:t>
            </a:r>
          </a:p>
          <a:p>
            <a:r>
              <a:rPr lang="en-IE" dirty="0">
                <a:solidFill>
                  <a:schemeClr val="bg1"/>
                </a:solidFill>
              </a:rPr>
              <a:t>Daily College life</a:t>
            </a:r>
          </a:p>
          <a:p>
            <a:r>
              <a:rPr lang="en-IE" dirty="0">
                <a:solidFill>
                  <a:schemeClr val="bg1"/>
                </a:solidFill>
              </a:rPr>
              <a:t>Clubs and Sports</a:t>
            </a:r>
          </a:p>
          <a:p>
            <a:r>
              <a:rPr lang="en-IE" dirty="0">
                <a:solidFill>
                  <a:schemeClr val="bg1"/>
                </a:solidFill>
              </a:rPr>
              <a:t>Societies</a:t>
            </a:r>
          </a:p>
          <a:p>
            <a:r>
              <a:rPr lang="en-IE" dirty="0">
                <a:solidFill>
                  <a:schemeClr val="bg1"/>
                </a:solidFill>
              </a:rPr>
              <a:t>Student Discounts </a:t>
            </a:r>
          </a:p>
          <a:p>
            <a:endParaRPr lang="en-IE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41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Brief History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Established in 1978</a:t>
            </a:r>
          </a:p>
          <a:p>
            <a:r>
              <a:rPr lang="en-IE" dirty="0">
                <a:solidFill>
                  <a:schemeClr val="bg1"/>
                </a:solidFill>
              </a:rPr>
              <a:t>Roots tracing back to 1887</a:t>
            </a:r>
          </a:p>
          <a:p>
            <a:r>
              <a:rPr lang="en-IE" dirty="0">
                <a:solidFill>
                  <a:schemeClr val="bg1"/>
                </a:solidFill>
              </a:rPr>
              <a:t>22,000 Full Time Students</a:t>
            </a:r>
          </a:p>
          <a:p>
            <a:r>
              <a:rPr lang="en-IE" dirty="0">
                <a:solidFill>
                  <a:schemeClr val="bg1"/>
                </a:solidFill>
              </a:rPr>
              <a:t>1,200 Staff</a:t>
            </a:r>
          </a:p>
          <a:p>
            <a:r>
              <a:rPr lang="en-IE" dirty="0">
                <a:solidFill>
                  <a:schemeClr val="bg1"/>
                </a:solidFill>
              </a:rPr>
              <a:t>Awards Bachelor’s, Masters and Doctoral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2192338"/>
            <a:ext cx="2786063" cy="170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41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333375"/>
            <a:ext cx="7772400" cy="1470025"/>
          </a:xfrm>
        </p:spPr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Campus’s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1773238"/>
            <a:ext cx="6408738" cy="3671887"/>
          </a:xfrm>
        </p:spPr>
        <p:txBody>
          <a:bodyPr/>
          <a:lstStyle/>
          <a:p>
            <a:endParaRPr lang="en-IE" dirty="0"/>
          </a:p>
          <a:p>
            <a:r>
              <a:rPr lang="en-IE" dirty="0">
                <a:solidFill>
                  <a:schemeClr val="bg1"/>
                </a:solidFill>
              </a:rPr>
              <a:t>“The City Is Our Campus”</a:t>
            </a:r>
          </a:p>
          <a:p>
            <a:pPr algn="l">
              <a:buFontTx/>
              <a:buChar char="•"/>
            </a:pPr>
            <a:endParaRPr lang="en-IE" dirty="0">
              <a:solidFill>
                <a:schemeClr val="bg1"/>
              </a:solidFill>
            </a:endParaRPr>
          </a:p>
          <a:p>
            <a:pPr algn="l">
              <a:buFontTx/>
              <a:buChar char="•"/>
            </a:pPr>
            <a:r>
              <a:rPr lang="en-IE" dirty="0">
                <a:solidFill>
                  <a:schemeClr val="bg1"/>
                </a:solidFill>
              </a:rPr>
              <a:t> Spread across Dublin City </a:t>
            </a:r>
          </a:p>
          <a:p>
            <a:pPr algn="l">
              <a:buFontTx/>
              <a:buChar char="•"/>
            </a:pPr>
            <a:r>
              <a:rPr lang="en-IE" dirty="0">
                <a:solidFill>
                  <a:schemeClr val="bg1"/>
                </a:solidFill>
              </a:rPr>
              <a:t> 6 main locations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924175"/>
            <a:ext cx="2071687" cy="267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771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Facilities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Libraries </a:t>
            </a:r>
          </a:p>
          <a:p>
            <a:r>
              <a:rPr lang="en-IE" dirty="0">
                <a:solidFill>
                  <a:schemeClr val="bg1"/>
                </a:solidFill>
              </a:rPr>
              <a:t>Gym</a:t>
            </a:r>
          </a:p>
          <a:p>
            <a:r>
              <a:rPr lang="en-IE" dirty="0">
                <a:solidFill>
                  <a:schemeClr val="bg1"/>
                </a:solidFill>
              </a:rPr>
              <a:t>Swimming Pool</a:t>
            </a:r>
          </a:p>
          <a:p>
            <a:r>
              <a:rPr lang="en-IE" dirty="0">
                <a:solidFill>
                  <a:schemeClr val="bg1"/>
                </a:solidFill>
              </a:rPr>
              <a:t>Climbing Wall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1813">
            <a:off x="3597251" y="1820695"/>
            <a:ext cx="4720504" cy="275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6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Not All About Education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Making new friends</a:t>
            </a:r>
          </a:p>
          <a:p>
            <a:r>
              <a:rPr lang="en-IE" dirty="0">
                <a:solidFill>
                  <a:schemeClr val="bg1"/>
                </a:solidFill>
              </a:rPr>
              <a:t>College activities</a:t>
            </a:r>
          </a:p>
          <a:p>
            <a:r>
              <a:rPr lang="en-IE" dirty="0">
                <a:solidFill>
                  <a:schemeClr val="bg1"/>
                </a:solidFill>
              </a:rPr>
              <a:t>Clubs</a:t>
            </a:r>
          </a:p>
          <a:p>
            <a:r>
              <a:rPr lang="en-IE" dirty="0">
                <a:solidFill>
                  <a:schemeClr val="bg1"/>
                </a:solidFill>
              </a:rPr>
              <a:t>Societies</a:t>
            </a:r>
          </a:p>
          <a:p>
            <a:endParaRPr lang="en-IE" dirty="0"/>
          </a:p>
          <a:p>
            <a:endParaRPr lang="en-IE" dirty="0"/>
          </a:p>
          <a:p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133600"/>
            <a:ext cx="3816350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3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New Friends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Diverse range of people</a:t>
            </a:r>
          </a:p>
          <a:p>
            <a:r>
              <a:rPr lang="en-IE" dirty="0">
                <a:solidFill>
                  <a:schemeClr val="bg1"/>
                </a:solidFill>
              </a:rPr>
              <a:t>Working in groups</a:t>
            </a:r>
          </a:p>
          <a:p>
            <a:r>
              <a:rPr lang="en-IE" dirty="0">
                <a:solidFill>
                  <a:schemeClr val="bg1"/>
                </a:solidFill>
              </a:rPr>
              <a:t>Learning new skills</a:t>
            </a:r>
          </a:p>
          <a:p>
            <a:r>
              <a:rPr lang="en-IE" dirty="0">
                <a:solidFill>
                  <a:schemeClr val="bg1"/>
                </a:solidFill>
              </a:rPr>
              <a:t>Future Colleagues</a:t>
            </a:r>
          </a:p>
          <a:p>
            <a:endParaRPr lang="en-IE" dirty="0">
              <a:solidFill>
                <a:schemeClr val="bg1"/>
              </a:solidFill>
            </a:endParaRPr>
          </a:p>
          <a:p>
            <a:pPr>
              <a:buFontTx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8" name="Picture 6" descr="2010-10-21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205038"/>
            <a:ext cx="3679825" cy="27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30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College Activities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IE" sz="2800" dirty="0">
                <a:solidFill>
                  <a:schemeClr val="bg1"/>
                </a:solidFill>
              </a:rPr>
              <a:t>Fresher's Ball</a:t>
            </a:r>
          </a:p>
          <a:p>
            <a:r>
              <a:rPr lang="en-IE" sz="2800" dirty="0">
                <a:solidFill>
                  <a:schemeClr val="bg1"/>
                </a:solidFill>
              </a:rPr>
              <a:t>RAG week</a:t>
            </a:r>
          </a:p>
          <a:p>
            <a:r>
              <a:rPr lang="en-IE" sz="2800" dirty="0">
                <a:solidFill>
                  <a:schemeClr val="bg1"/>
                </a:solidFill>
              </a:rPr>
              <a:t>Promotional events</a:t>
            </a:r>
          </a:p>
          <a:p>
            <a:r>
              <a:rPr lang="en-IE" sz="2800" dirty="0">
                <a:solidFill>
                  <a:schemeClr val="bg1"/>
                </a:solidFill>
              </a:rPr>
              <a:t>Bands during lunch</a:t>
            </a:r>
          </a:p>
          <a:p>
            <a:r>
              <a:rPr lang="en-IE" sz="2800" dirty="0">
                <a:solidFill>
                  <a:schemeClr val="bg1"/>
                </a:solidFill>
              </a:rPr>
              <a:t>Comedians</a:t>
            </a:r>
          </a:p>
          <a:p>
            <a:endParaRPr lang="en-IE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179" name="Picture 11" descr="2010-12-01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628775"/>
            <a:ext cx="4427537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Kieran\Desktop\2010-12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71" y="1530899"/>
            <a:ext cx="4689069" cy="351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5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y Movie.wmv">
            <a:hlinkClick r:id="" action="ppaction://media"/>
          </p:cNvPr>
          <p:cNvPicPr>
            <a:picLocks noGrp="1" noChangeAspect="1"/>
          </p:cNvPicPr>
          <p:nvPr>
            <p:ph type="media"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5736" y="980728"/>
            <a:ext cx="4968552" cy="3726414"/>
          </a:xfrm>
        </p:spPr>
      </p:pic>
    </p:spTree>
    <p:extLst>
      <p:ext uri="{BB962C8B-B14F-4D97-AF65-F5344CB8AC3E}">
        <p14:creationId xmlns:p14="http://schemas.microsoft.com/office/powerpoint/2010/main" val="202811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Joining Clubs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Fit 2 Go Club - Cheap membership</a:t>
            </a:r>
          </a:p>
          <a:p>
            <a:r>
              <a:rPr lang="en-IE" dirty="0">
                <a:solidFill>
                  <a:schemeClr val="bg1"/>
                </a:solidFill>
              </a:rPr>
              <a:t>Sports Scholarships </a:t>
            </a:r>
          </a:p>
          <a:p>
            <a:r>
              <a:rPr lang="en-IE" dirty="0">
                <a:solidFill>
                  <a:schemeClr val="bg1"/>
                </a:solidFill>
              </a:rPr>
              <a:t>Hockey</a:t>
            </a:r>
          </a:p>
          <a:p>
            <a:r>
              <a:rPr lang="en-IE" dirty="0">
                <a:solidFill>
                  <a:schemeClr val="bg1"/>
                </a:solidFill>
              </a:rPr>
              <a:t>Rugby</a:t>
            </a:r>
          </a:p>
          <a:p>
            <a:r>
              <a:rPr lang="en-IE" dirty="0">
                <a:solidFill>
                  <a:schemeClr val="bg1"/>
                </a:solidFill>
              </a:rPr>
              <a:t>GAA Men/Ladies</a:t>
            </a:r>
          </a:p>
          <a:p>
            <a:r>
              <a:rPr lang="en-IE" dirty="0">
                <a:solidFill>
                  <a:schemeClr val="bg1"/>
                </a:solidFill>
              </a:rPr>
              <a:t>Soccer Men/Ladies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188913"/>
            <a:ext cx="1616075" cy="328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781300"/>
            <a:ext cx="1951038" cy="225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9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Societies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IE" dirty="0" smtClean="0">
                <a:solidFill>
                  <a:schemeClr val="bg1"/>
                </a:solidFill>
              </a:rPr>
              <a:t>“Get Involved!!”</a:t>
            </a:r>
            <a:endParaRPr lang="en-IE" dirty="0">
              <a:solidFill>
                <a:schemeClr val="bg1"/>
              </a:solidFill>
            </a:endParaRPr>
          </a:p>
          <a:p>
            <a:pPr algn="ctr">
              <a:buFontTx/>
              <a:buNone/>
            </a:pPr>
            <a:endParaRPr lang="en-IE" dirty="0">
              <a:solidFill>
                <a:schemeClr val="bg1"/>
              </a:solidFill>
            </a:endParaRPr>
          </a:p>
          <a:p>
            <a:r>
              <a:rPr lang="en-IE" dirty="0">
                <a:solidFill>
                  <a:schemeClr val="bg1"/>
                </a:solidFill>
              </a:rPr>
              <a:t>Over 80 to join</a:t>
            </a:r>
          </a:p>
          <a:p>
            <a:r>
              <a:rPr lang="en-IE" dirty="0">
                <a:solidFill>
                  <a:schemeClr val="bg1"/>
                </a:solidFill>
              </a:rPr>
              <a:t>Create your own</a:t>
            </a:r>
          </a:p>
          <a:p>
            <a:r>
              <a:rPr lang="en-IE" dirty="0">
                <a:solidFill>
                  <a:schemeClr val="bg1"/>
                </a:solidFill>
              </a:rPr>
              <a:t>Ski </a:t>
            </a:r>
            <a:r>
              <a:rPr lang="en-IE" dirty="0">
                <a:solidFill>
                  <a:schemeClr val="bg1"/>
                </a:solidFill>
              </a:rPr>
              <a:t>soc</a:t>
            </a:r>
            <a:r>
              <a:rPr lang="en-IE" dirty="0">
                <a:solidFill>
                  <a:schemeClr val="bg1"/>
                </a:solidFill>
              </a:rPr>
              <a:t>, DJ </a:t>
            </a:r>
            <a:r>
              <a:rPr lang="en-IE" dirty="0">
                <a:solidFill>
                  <a:schemeClr val="bg1"/>
                </a:solidFill>
              </a:rPr>
              <a:t>soc</a:t>
            </a:r>
            <a:r>
              <a:rPr lang="en-IE" dirty="0">
                <a:solidFill>
                  <a:schemeClr val="bg1"/>
                </a:solidFill>
              </a:rPr>
              <a:t>, Fashion, Poker, Paintball, Karting, Game </a:t>
            </a:r>
            <a:r>
              <a:rPr lang="en-IE" dirty="0">
                <a:solidFill>
                  <a:schemeClr val="bg1"/>
                </a:solidFill>
              </a:rPr>
              <a:t>soc</a:t>
            </a:r>
            <a:r>
              <a:rPr lang="en-IE" dirty="0">
                <a:solidFill>
                  <a:schemeClr val="bg1"/>
                </a:solidFill>
              </a:rPr>
              <a:t> and even a </a:t>
            </a:r>
            <a:r>
              <a:rPr lang="en-US" dirty="0">
                <a:solidFill>
                  <a:schemeClr val="bg1"/>
                </a:solidFill>
              </a:rPr>
              <a:t>Pirate </a:t>
            </a:r>
            <a:r>
              <a:rPr lang="en-US" dirty="0" err="1">
                <a:solidFill>
                  <a:schemeClr val="bg1"/>
                </a:solidFill>
              </a:rPr>
              <a:t>s</a:t>
            </a:r>
            <a:r>
              <a:rPr lang="en-US" dirty="0" err="1" smtClean="0">
                <a:solidFill>
                  <a:schemeClr val="bg1"/>
                </a:solidFill>
              </a:rPr>
              <a:t>oc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76250"/>
            <a:ext cx="1524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20713"/>
            <a:ext cx="2286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205038"/>
            <a:ext cx="2725738" cy="172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697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2489448"/>
          </a:xfrm>
        </p:spPr>
        <p:txBody>
          <a:bodyPr/>
          <a:lstStyle/>
          <a:p>
            <a:pPr algn="ctr"/>
            <a:r>
              <a:rPr lang="en-GB" sz="80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Engineering</a:t>
            </a: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55776" y="4437112"/>
            <a:ext cx="5832320" cy="544024"/>
          </a:xfrm>
        </p:spPr>
        <p:txBody>
          <a:bodyPr>
            <a:normAutofit lnSpcReduction="1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60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Student Discounts!!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10% - 25% off in some shops!</a:t>
            </a:r>
          </a:p>
          <a:p>
            <a:r>
              <a:rPr lang="en-IE" dirty="0">
                <a:solidFill>
                  <a:schemeClr val="bg1"/>
                </a:solidFill>
              </a:rPr>
              <a:t>Student Travel Card</a:t>
            </a:r>
          </a:p>
          <a:p>
            <a:r>
              <a:rPr lang="en-IE" dirty="0">
                <a:solidFill>
                  <a:schemeClr val="bg1"/>
                </a:solidFill>
              </a:rPr>
              <a:t>Student Nights in Cinemas</a:t>
            </a:r>
          </a:p>
          <a:p>
            <a:r>
              <a:rPr lang="en-IE" dirty="0">
                <a:solidFill>
                  <a:schemeClr val="bg1"/>
                </a:solidFill>
              </a:rPr>
              <a:t>Cheap Laptops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854">
            <a:off x="6804025" y="476250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90953">
            <a:off x="6659563" y="2565400"/>
            <a:ext cx="23241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435568">
            <a:off x="179388" y="188913"/>
            <a:ext cx="13081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96523">
            <a:off x="352425" y="4032250"/>
            <a:ext cx="719138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1866">
            <a:off x="1187450" y="4221163"/>
            <a:ext cx="11525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409421">
            <a:off x="2771775" y="4313238"/>
            <a:ext cx="1008063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365625"/>
            <a:ext cx="24384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58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Our </a:t>
            </a:r>
            <a:r>
              <a:rPr lang="en-IE" dirty="0" smtClean="0"/>
              <a:t>Experience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7452320" cy="3877891"/>
          </a:xfrm>
        </p:spPr>
        <p:txBody>
          <a:bodyPr/>
          <a:lstStyle/>
          <a:p>
            <a:endParaRPr lang="en-IE" dirty="0"/>
          </a:p>
          <a:p>
            <a:pPr lvl="2">
              <a:lnSpc>
                <a:spcPct val="150000"/>
              </a:lnSpc>
            </a:pPr>
            <a:r>
              <a:rPr lang="ga-IE" sz="3200" dirty="0" smtClean="0"/>
              <a:t>CAO </a:t>
            </a:r>
            <a:r>
              <a:rPr lang="ga-IE" sz="3200" dirty="0"/>
              <a:t>/ </a:t>
            </a:r>
            <a:r>
              <a:rPr lang="en-IE" sz="3200" dirty="0" smtClean="0"/>
              <a:t>I</a:t>
            </a:r>
            <a:r>
              <a:rPr lang="ga-IE" sz="3200" dirty="0" smtClean="0"/>
              <a:t>nformed </a:t>
            </a:r>
            <a:r>
              <a:rPr lang="ga-IE" sz="3200" dirty="0"/>
              <a:t>decision</a:t>
            </a:r>
            <a:endParaRPr lang="en-IE" sz="3200" dirty="0"/>
          </a:p>
          <a:p>
            <a:pPr lvl="2">
              <a:lnSpc>
                <a:spcPct val="150000"/>
              </a:lnSpc>
            </a:pPr>
            <a:r>
              <a:rPr lang="ga-IE" sz="3200" dirty="0" smtClean="0"/>
              <a:t>Ability </a:t>
            </a:r>
            <a:r>
              <a:rPr lang="ga-IE" sz="3200" dirty="0"/>
              <a:t>to </a:t>
            </a:r>
            <a:r>
              <a:rPr lang="ga-IE" sz="3200" dirty="0" smtClean="0"/>
              <a:t>change</a:t>
            </a:r>
            <a:r>
              <a:rPr lang="en-IE" sz="3200" dirty="0" smtClean="0"/>
              <a:t> </a:t>
            </a:r>
          </a:p>
          <a:p>
            <a:pPr lvl="2">
              <a:lnSpc>
                <a:spcPct val="150000"/>
              </a:lnSpc>
            </a:pPr>
            <a:r>
              <a:rPr lang="en-IE" sz="3200" dirty="0" smtClean="0"/>
              <a:t>F</a:t>
            </a:r>
            <a:r>
              <a:rPr lang="ga-IE" sz="3200" dirty="0" smtClean="0"/>
              <a:t>uture </a:t>
            </a:r>
            <a:r>
              <a:rPr lang="ga-IE" sz="3200" dirty="0"/>
              <a:t>plans / options</a:t>
            </a:r>
            <a:endParaRPr lang="en-IE" sz="3200" dirty="0"/>
          </a:p>
          <a:p>
            <a:pPr>
              <a:lnSpc>
                <a:spcPct val="150000"/>
              </a:lnSpc>
            </a:pPr>
            <a:endParaRPr lang="en-IE" dirty="0"/>
          </a:p>
        </p:txBody>
      </p:sp>
      <p:pic>
        <p:nvPicPr>
          <p:cNvPr id="1026" name="Picture 2" descr="C:\Users\Kieran\Desktop\engine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7981">
            <a:off x="6516216" y="2708920"/>
            <a:ext cx="2072208" cy="272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8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Information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ga-IE" sz="3200" dirty="0"/>
              <a:t>Open Days (useful to us</a:t>
            </a:r>
            <a:r>
              <a:rPr lang="ga-IE" sz="3200" dirty="0" smtClean="0"/>
              <a:t>)</a:t>
            </a:r>
            <a:endParaRPr lang="en-IE" sz="3200" dirty="0" smtClean="0"/>
          </a:p>
          <a:p>
            <a:pPr marL="800100" lvl="3" indent="-342900"/>
            <a:r>
              <a:rPr lang="en-IE" sz="2800" dirty="0" smtClean="0"/>
              <a:t>4</a:t>
            </a:r>
            <a:r>
              <a:rPr lang="en-IE" sz="2800" baseline="30000" dirty="0" smtClean="0"/>
              <a:t>th</a:t>
            </a:r>
            <a:r>
              <a:rPr lang="en-IE" sz="2800" dirty="0" smtClean="0"/>
              <a:t> December</a:t>
            </a:r>
          </a:p>
          <a:p>
            <a:pPr marL="800100" lvl="3" indent="-342900"/>
            <a:r>
              <a:rPr lang="en-IE" sz="2800" dirty="0" smtClean="0"/>
              <a:t>11</a:t>
            </a:r>
            <a:r>
              <a:rPr lang="en-IE" sz="2800" baseline="30000" dirty="0" smtClean="0"/>
              <a:t>th</a:t>
            </a:r>
            <a:r>
              <a:rPr lang="en-IE" sz="2800" dirty="0" smtClean="0"/>
              <a:t> January</a:t>
            </a:r>
          </a:p>
          <a:p>
            <a:pPr marL="457200" lvl="3" indent="0">
              <a:buNone/>
            </a:pPr>
            <a:endParaRPr lang="en-IE" sz="2800" dirty="0"/>
          </a:p>
          <a:p>
            <a:r>
              <a:rPr lang="en-IE" dirty="0" smtClean="0"/>
              <a:t>Brochures</a:t>
            </a:r>
            <a:endParaRPr lang="en-IE" dirty="0"/>
          </a:p>
        </p:txBody>
      </p:sp>
      <p:pic>
        <p:nvPicPr>
          <p:cNvPr id="2052" name="Picture 4" descr="C:\Users\Kieran\Desktop\Informa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72816"/>
            <a:ext cx="2592288" cy="28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3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Conclusion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E" sz="3200" dirty="0" smtClean="0"/>
              <a:t>What is an engineer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E" sz="3200" dirty="0" smtClean="0"/>
              <a:t>Fields Of Engineering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E" sz="3200" dirty="0" smtClean="0"/>
              <a:t>DIT</a:t>
            </a:r>
            <a:endParaRPr lang="en-IE" sz="3200" dirty="0"/>
          </a:p>
        </p:txBody>
      </p:sp>
      <p:pic>
        <p:nvPicPr>
          <p:cNvPr id="4" name="Picture 2" descr="C:\Users\Kieran\Desktop\MickeyMouseEngine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6466">
            <a:off x="6300192" y="859362"/>
            <a:ext cx="2036763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Kieran\Desktop\logo_dit_transpare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5939">
            <a:off x="4782158" y="3114745"/>
            <a:ext cx="2207469" cy="22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77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Misconceptions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3600" dirty="0" smtClean="0"/>
              <a:t>Survey by the Royal </a:t>
            </a:r>
            <a:r>
              <a:rPr lang="en-GB" sz="3600" dirty="0" smtClean="0"/>
              <a:t>Academy </a:t>
            </a:r>
            <a:r>
              <a:rPr lang="en-GB" sz="3600" dirty="0" smtClean="0"/>
              <a:t>of </a:t>
            </a:r>
            <a:r>
              <a:rPr lang="en-GB" sz="3600" dirty="0" smtClean="0"/>
              <a:t>Engineering</a:t>
            </a:r>
            <a:endParaRPr lang="en-GB" sz="3600" dirty="0" smtClean="0"/>
          </a:p>
          <a:p>
            <a:pPr marL="0" indent="0">
              <a:buNone/>
            </a:pPr>
            <a:endParaRPr lang="en-GB" sz="3600" dirty="0"/>
          </a:p>
          <a:p>
            <a:r>
              <a:rPr lang="en-GB" sz="3600" dirty="0" smtClean="0"/>
              <a:t>General attitude was they “fix things”</a:t>
            </a:r>
          </a:p>
          <a:p>
            <a:endParaRPr lang="en-GB" sz="3600" dirty="0"/>
          </a:p>
          <a:p>
            <a:endParaRPr lang="en-GB" sz="3600" dirty="0" smtClean="0"/>
          </a:p>
          <a:p>
            <a:endParaRPr lang="en-GB" sz="3600" dirty="0" smtClean="0"/>
          </a:p>
          <a:p>
            <a:endParaRPr lang="en-GB" sz="3600" dirty="0"/>
          </a:p>
          <a:p>
            <a:endParaRPr lang="en-GB" sz="3600" dirty="0" smtClean="0"/>
          </a:p>
          <a:p>
            <a:endParaRPr lang="en-GB" sz="3600" dirty="0"/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87997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 smtClean="0"/>
              <a:t>What is an </a:t>
            </a:r>
            <a:r>
              <a:rPr lang="en-GB" sz="6000" dirty="0"/>
              <a:t>E</a:t>
            </a:r>
            <a:r>
              <a:rPr lang="en-GB" sz="6000" dirty="0" smtClean="0"/>
              <a:t>ngineer?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323528" y="1844824"/>
            <a:ext cx="4040188" cy="3951288"/>
          </a:xfrm>
        </p:spPr>
        <p:txBody>
          <a:bodyPr/>
          <a:lstStyle/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Oxford definition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smtClean="0">
                <a:solidFill>
                  <a:schemeClr val="bg1"/>
                </a:solidFill>
              </a:rPr>
              <a:t>What does this mean?</a:t>
            </a:r>
          </a:p>
          <a:p>
            <a:endParaRPr lang="en-GB" sz="3600" dirty="0"/>
          </a:p>
          <a:p>
            <a:endParaRPr lang="en-GB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7"/>
          <a:stretch/>
        </p:blipFill>
        <p:spPr>
          <a:xfrm>
            <a:off x="5148064" y="1484784"/>
            <a:ext cx="3044952" cy="4003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7599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23702" y="1310034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GB" sz="3200" dirty="0" smtClean="0"/>
              <a:t>Problem solving</a:t>
            </a:r>
          </a:p>
          <a:p>
            <a:endParaRPr lang="en-GB" sz="3200" dirty="0" smtClean="0"/>
          </a:p>
          <a:p>
            <a:r>
              <a:rPr lang="en-GB" sz="3200" dirty="0" smtClean="0"/>
              <a:t>Ingenuity </a:t>
            </a:r>
          </a:p>
          <a:p>
            <a:endParaRPr lang="en-GB" sz="3200" dirty="0"/>
          </a:p>
          <a:p>
            <a:r>
              <a:rPr lang="en-GB" sz="3200" dirty="0" smtClean="0"/>
              <a:t>Reviewing the options</a:t>
            </a:r>
          </a:p>
          <a:p>
            <a:endParaRPr lang="en-GB" sz="3200" dirty="0"/>
          </a:p>
          <a:p>
            <a:r>
              <a:rPr lang="en-GB" sz="3200" dirty="0" smtClean="0"/>
              <a:t>Weighing up potential benefits and disadvantages</a:t>
            </a:r>
            <a:endParaRPr lang="en-GB" sz="3200" dirty="0"/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908720"/>
            <a:ext cx="4009294" cy="266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64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0"/>
            <a:ext cx="10009112" cy="6858000"/>
          </a:xfrm>
        </p:spPr>
      </p:pic>
    </p:spTree>
    <p:extLst>
      <p:ext uri="{BB962C8B-B14F-4D97-AF65-F5344CB8AC3E}">
        <p14:creationId xmlns:p14="http://schemas.microsoft.com/office/powerpoint/2010/main" val="21048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776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Examples of modern </a:t>
            </a:r>
            <a:r>
              <a:rPr lang="en-GB" dirty="0" smtClean="0"/>
              <a:t>Engineering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GB" sz="3200" dirty="0" smtClean="0"/>
              <a:t>Tsunami shelters</a:t>
            </a:r>
          </a:p>
          <a:p>
            <a:endParaRPr lang="en-GB" sz="3200" dirty="0" smtClean="0"/>
          </a:p>
          <a:p>
            <a:endParaRPr lang="en-GB" sz="3200" dirty="0"/>
          </a:p>
          <a:p>
            <a:r>
              <a:rPr lang="en-GB" sz="3200" dirty="0" smtClean="0"/>
              <a:t>Prosthetics</a:t>
            </a:r>
          </a:p>
          <a:p>
            <a:endParaRPr lang="en-GB" sz="3200" dirty="0" smtClean="0"/>
          </a:p>
          <a:p>
            <a:pPr marL="0" indent="0">
              <a:buNone/>
            </a:pPr>
            <a:endParaRPr lang="en-GB" sz="3200" dirty="0"/>
          </a:p>
          <a:p>
            <a:r>
              <a:rPr lang="en-GB" sz="3200" dirty="0" smtClean="0"/>
              <a:t>Climate change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490" y="1340768"/>
            <a:ext cx="2304256" cy="2175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636912"/>
            <a:ext cx="2220838" cy="2220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490" y="4149080"/>
            <a:ext cx="2304256" cy="21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2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FFFFFF"/>
      </a:dk1>
      <a:lt1>
        <a:sysClr val="window" lastClr="FFFFFF"/>
      </a:lt1>
      <a:dk2>
        <a:srgbClr val="FFFFFF"/>
      </a:dk2>
      <a:lt2>
        <a:srgbClr val="EEECE1"/>
      </a:lt2>
      <a:accent1>
        <a:srgbClr val="FF0000"/>
      </a:accent1>
      <a:accent2>
        <a:srgbClr val="C0504D"/>
      </a:accent2>
      <a:accent3>
        <a:srgbClr val="08B000"/>
      </a:accent3>
      <a:accent4>
        <a:srgbClr val="FFFF00"/>
      </a:accent4>
      <a:accent5>
        <a:srgbClr val="00B0F0"/>
      </a:accent5>
      <a:accent6>
        <a:srgbClr val="FE19F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504</Words>
  <Application>Microsoft Office PowerPoint</Application>
  <PresentationFormat>On-screen Show (4:3)</PresentationFormat>
  <Paragraphs>222</Paragraphs>
  <Slides>43</Slides>
  <Notes>13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Why Are We Here?</vt:lpstr>
      <vt:lpstr>Engineering </vt:lpstr>
      <vt:lpstr>Misconceptions </vt:lpstr>
      <vt:lpstr>What is an Engineer?</vt:lpstr>
      <vt:lpstr>PowerPoint Presentation</vt:lpstr>
      <vt:lpstr>PowerPoint Presentation</vt:lpstr>
      <vt:lpstr>Examples of modern Engineering</vt:lpstr>
      <vt:lpstr>Green Building</vt:lpstr>
      <vt:lpstr>Women in Engineering</vt:lpstr>
      <vt:lpstr>Role Model Day  </vt:lpstr>
      <vt:lpstr>Courses In DIT</vt:lpstr>
      <vt:lpstr>Undergraduate Programmes</vt:lpstr>
      <vt:lpstr>Honours Degrees</vt:lpstr>
      <vt:lpstr>PowerPoint Presentation</vt:lpstr>
      <vt:lpstr>Ordinary Degrees</vt:lpstr>
      <vt:lpstr>PowerPoint Presentation</vt:lpstr>
      <vt:lpstr>Higher Certificates</vt:lpstr>
      <vt:lpstr>Progression</vt:lpstr>
      <vt:lpstr>Subjects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AutoCAD</vt:lpstr>
      <vt:lpstr>Our  Progression:</vt:lpstr>
      <vt:lpstr>D.I.T &amp; College Life</vt:lpstr>
      <vt:lpstr>Topics</vt:lpstr>
      <vt:lpstr>Brief History</vt:lpstr>
      <vt:lpstr>Campus’s </vt:lpstr>
      <vt:lpstr>Facilities</vt:lpstr>
      <vt:lpstr>Not All About Education</vt:lpstr>
      <vt:lpstr>New Friends</vt:lpstr>
      <vt:lpstr>College Activities</vt:lpstr>
      <vt:lpstr>PowerPoint Presentation</vt:lpstr>
      <vt:lpstr>Joining Clubs</vt:lpstr>
      <vt:lpstr>Societies</vt:lpstr>
      <vt:lpstr>Student Discounts!!</vt:lpstr>
      <vt:lpstr>Our Experience</vt:lpstr>
      <vt:lpstr>Information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</dc:title>
  <dc:creator>Kieran</dc:creator>
  <cp:lastModifiedBy>Kieran</cp:lastModifiedBy>
  <cp:revision>49</cp:revision>
  <dcterms:created xsi:type="dcterms:W3CDTF">2010-10-29T11:26:37Z</dcterms:created>
  <dcterms:modified xsi:type="dcterms:W3CDTF">2010-12-07T14:37:45Z</dcterms:modified>
</cp:coreProperties>
</file>